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61" r:id="rId7"/>
    <p:sldId id="260" r:id="rId8"/>
    <p:sldId id="263" r:id="rId9"/>
    <p:sldId id="262" r:id="rId10"/>
    <p:sldId id="274" r:id="rId11"/>
    <p:sldId id="264" r:id="rId12"/>
    <p:sldId id="269" r:id="rId13"/>
    <p:sldId id="265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9" autoAdjust="0"/>
  </p:normalViewPr>
  <p:slideViewPr>
    <p:cSldViewPr snapToGrid="0">
      <p:cViewPr>
        <p:scale>
          <a:sx n="59" d="100"/>
          <a:sy n="59" d="100"/>
        </p:scale>
        <p:origin x="2558" y="13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47DD9-CA81-41E6-8B54-A0651C3B3084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3AFC-925D-4688-8D63-C15B341EC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91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F3AFC-925D-4688-8D63-C15B341EC2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7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9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32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29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6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54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46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89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96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60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8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31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73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36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00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37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B1DD-2F37-46D7-A1CF-EF7A7A34D846}" type="datetimeFigureOut">
              <a:rPr lang="en-AU" smtClean="0"/>
              <a:t>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A10EDF-05F9-4836-B607-6DDBB1894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98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37868" y="1557055"/>
            <a:ext cx="6312018" cy="3360502"/>
            <a:chOff x="389227" y="221795"/>
            <a:chExt cx="4293269" cy="2285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89227" y="221795"/>
              <a:ext cx="2726267" cy="2285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115494" y="221795"/>
              <a:ext cx="1567002" cy="22857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18" y="2808513"/>
            <a:ext cx="7374121" cy="641431"/>
          </a:xfrm>
        </p:spPr>
        <p:txBody>
          <a:bodyPr/>
          <a:lstStyle/>
          <a:p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Managing</a:t>
            </a:r>
            <a:b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Ionising Radiation </a:t>
            </a:r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780" y="3449945"/>
            <a:ext cx="5884159" cy="33026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Dr David J Heslop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90396" y="3780205"/>
            <a:ext cx="3366482" cy="28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79" t="23857" r="17492" b="23857"/>
          <a:stretch/>
        </p:blipFill>
        <p:spPr>
          <a:xfrm>
            <a:off x="300446" y="509452"/>
            <a:ext cx="8499424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Controls - Traditional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Time</a:t>
            </a:r>
          </a:p>
          <a:p>
            <a:r>
              <a:rPr lang="en-AU" dirty="0" smtClean="0"/>
              <a:t>Distance</a:t>
            </a:r>
          </a:p>
          <a:p>
            <a:r>
              <a:rPr lang="en-AU" dirty="0" smtClean="0"/>
              <a:t>Shielding</a:t>
            </a:r>
            <a:endParaRPr lang="en-AU" dirty="0"/>
          </a:p>
        </p:txBody>
      </p:sp>
      <p:pic>
        <p:nvPicPr>
          <p:cNvPr id="4" name="Picture 2" descr="G_PP1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65" y="2476071"/>
            <a:ext cx="6183842" cy="380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9636" y="1587009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Inverse Square Law</a:t>
            </a:r>
            <a:endParaRPr lang="en-A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29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68940"/>
              </p:ext>
            </p:extLst>
          </p:nvPr>
        </p:nvGraphicFramePr>
        <p:xfrm>
          <a:off x="476781" y="687390"/>
          <a:ext cx="8351837" cy="5788152"/>
        </p:xfrm>
        <a:graphic>
          <a:graphicData uri="http://schemas.openxmlformats.org/drawingml/2006/table">
            <a:tbl>
              <a:tblPr/>
              <a:tblGrid>
                <a:gridCol w="1439862"/>
                <a:gridCol w="1800225"/>
                <a:gridCol w="2232025"/>
                <a:gridCol w="2879725"/>
              </a:tblGrid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SHIELDING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COMMON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Alpha (</a:t>
                      </a:r>
                      <a:r>
                        <a:rPr kumimoji="0" lang="en-A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)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short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(non-penetrating)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dead skin layer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sheet of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U-235, Am-241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Beta (</a:t>
                      </a: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)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(non-penetrating)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Clothing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aluminium 	</a:t>
                      </a:r>
                      <a:endParaRPr kumimoji="0" lang="en-AU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H-3, C-14, Sr-90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(pure </a:t>
                      </a: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 emitters)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Gamma (</a:t>
                      </a: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)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X-ray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penetrating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lead, concrete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Cs-137, Co-60, Ra-226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Tc-99m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Neutrons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penetrating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layers of material made of light nuclei eg. water, bricks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731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3826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8129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27012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7273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845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641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989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Am-Be, Cf-252 (fission)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U-235 (fission)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25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Consequence Management - Traditional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Decontamination (?wounds)</a:t>
            </a:r>
          </a:p>
          <a:p>
            <a:r>
              <a:rPr lang="en-AU" dirty="0" smtClean="0"/>
              <a:t>Prophylactics:</a:t>
            </a:r>
            <a:endParaRPr lang="en-AU" dirty="0" smtClean="0"/>
          </a:p>
          <a:p>
            <a:pPr lvl="1"/>
            <a:r>
              <a:rPr lang="en-AU" dirty="0" smtClean="0"/>
              <a:t>Potassium </a:t>
            </a:r>
            <a:r>
              <a:rPr lang="en-AU" dirty="0" smtClean="0"/>
              <a:t>Iodide (</a:t>
            </a:r>
            <a:r>
              <a:rPr lang="en-AU" dirty="0" smtClean="0"/>
              <a:t>only for iodine)</a:t>
            </a:r>
            <a:endParaRPr lang="en-AU" dirty="0" smtClean="0"/>
          </a:p>
          <a:p>
            <a:pPr lvl="1"/>
            <a:r>
              <a:rPr lang="en-AU" dirty="0" smtClean="0"/>
              <a:t>Prussian </a:t>
            </a:r>
            <a:r>
              <a:rPr lang="en-AU" dirty="0" smtClean="0"/>
              <a:t>Blue (only for Caesium)</a:t>
            </a:r>
          </a:p>
          <a:p>
            <a:r>
              <a:rPr lang="en-AU" dirty="0" err="1" smtClean="0"/>
              <a:t>Decorporation</a:t>
            </a:r>
            <a:r>
              <a:rPr lang="en-AU" dirty="0" smtClean="0"/>
              <a:t>:</a:t>
            </a:r>
            <a:endParaRPr lang="en-AU" dirty="0" smtClean="0"/>
          </a:p>
          <a:p>
            <a:pPr lvl="1"/>
            <a:r>
              <a:rPr lang="en-AU" dirty="0" smtClean="0"/>
              <a:t>Zn and Ca – </a:t>
            </a:r>
            <a:r>
              <a:rPr lang="en-AU" dirty="0" smtClean="0"/>
              <a:t>DTPA (some isotopes only)</a:t>
            </a:r>
            <a:endParaRPr lang="en-AU" dirty="0" smtClean="0"/>
          </a:p>
          <a:p>
            <a:pPr lvl="1"/>
            <a:r>
              <a:rPr lang="en-AU" dirty="0" smtClean="0"/>
              <a:t>Diuresis (some isotopes only)</a:t>
            </a:r>
            <a:endParaRPr lang="en-AU" dirty="0" smtClean="0"/>
          </a:p>
          <a:p>
            <a:r>
              <a:rPr lang="en-AU" dirty="0" smtClean="0"/>
              <a:t>Various </a:t>
            </a:r>
            <a:r>
              <a:rPr lang="en-AU" dirty="0" smtClean="0"/>
              <a:t>other methods (</a:t>
            </a:r>
            <a:r>
              <a:rPr lang="en-AU" dirty="0" err="1" smtClean="0"/>
              <a:t>dimercaprol</a:t>
            </a:r>
            <a:r>
              <a:rPr lang="en-AU" dirty="0" smtClean="0"/>
              <a:t>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0369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Neulasta</a:t>
            </a:r>
            <a:r>
              <a:rPr lang="en-AU" dirty="0" smtClean="0"/>
              <a:t> (</a:t>
            </a:r>
            <a:r>
              <a:rPr lang="en-AU" dirty="0" err="1" smtClean="0"/>
              <a:t>pegfilgrastim</a:t>
            </a:r>
            <a:r>
              <a:rPr lang="en-AU" dirty="0" smtClean="0"/>
              <a:t>)</a:t>
            </a:r>
            <a:br>
              <a:rPr lang="en-AU" dirty="0" smtClean="0"/>
            </a:br>
            <a:r>
              <a:rPr lang="en-AU" dirty="0" err="1" smtClean="0"/>
              <a:t>Neupogen</a:t>
            </a:r>
            <a:r>
              <a:rPr lang="en-AU" dirty="0" smtClean="0"/>
              <a:t> (</a:t>
            </a:r>
            <a:r>
              <a:rPr lang="en-AU" dirty="0" err="1" smtClean="0"/>
              <a:t>filgrastim</a:t>
            </a:r>
            <a:r>
              <a:rPr lang="en-AU" smtClean="0"/>
              <a:t>)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 smtClean="0"/>
              <a:t>Filgrastim</a:t>
            </a:r>
            <a:r>
              <a:rPr lang="en-AU" dirty="0"/>
              <a:t> </a:t>
            </a:r>
            <a:r>
              <a:rPr lang="en-AU" dirty="0" smtClean="0"/>
              <a:t>= recombinant </a:t>
            </a:r>
            <a:r>
              <a:rPr lang="en-AU" dirty="0" err="1" smtClean="0"/>
              <a:t>methionyl</a:t>
            </a:r>
            <a:r>
              <a:rPr lang="en-AU" dirty="0" smtClean="0"/>
              <a:t> human granulocyte colony stimulating factor (r-</a:t>
            </a:r>
            <a:r>
              <a:rPr lang="en-AU" dirty="0" err="1" smtClean="0"/>
              <a:t>metHuG</a:t>
            </a:r>
            <a:r>
              <a:rPr lang="en-AU" dirty="0" smtClean="0"/>
              <a:t>-CSF)</a:t>
            </a:r>
          </a:p>
          <a:p>
            <a:r>
              <a:rPr lang="en-AU" dirty="0" smtClean="0"/>
              <a:t>Produced in </a:t>
            </a:r>
            <a:r>
              <a:rPr lang="en-AU" dirty="0" err="1" smtClean="0"/>
              <a:t>E.Coli</a:t>
            </a:r>
            <a:r>
              <a:rPr lang="en-AU" dirty="0"/>
              <a:t> </a:t>
            </a:r>
            <a:r>
              <a:rPr lang="en-AU" dirty="0" smtClean="0"/>
              <a:t>(recombinant)</a:t>
            </a:r>
          </a:p>
          <a:p>
            <a:r>
              <a:rPr lang="en-AU" dirty="0" smtClean="0"/>
              <a:t>On label use:</a:t>
            </a:r>
          </a:p>
          <a:p>
            <a:pPr lvl="1"/>
            <a:r>
              <a:rPr lang="en-AU" dirty="0" smtClean="0"/>
              <a:t>treatment of </a:t>
            </a:r>
            <a:r>
              <a:rPr lang="en-AU" dirty="0" err="1" smtClean="0"/>
              <a:t>neutropaenia</a:t>
            </a:r>
            <a:r>
              <a:rPr lang="en-AU" dirty="0" smtClean="0"/>
              <a:t> secondary to chemotherapy</a:t>
            </a:r>
          </a:p>
          <a:p>
            <a:pPr lvl="1"/>
            <a:r>
              <a:rPr lang="en-AU" dirty="0" smtClean="0"/>
              <a:t>Stimulation of haematopoietic stem cells before </a:t>
            </a:r>
            <a:r>
              <a:rPr lang="en-AU" dirty="0" err="1" smtClean="0"/>
              <a:t>leukapheresis</a:t>
            </a:r>
            <a:r>
              <a:rPr lang="en-AU" dirty="0"/>
              <a:t> </a:t>
            </a:r>
            <a:r>
              <a:rPr lang="en-AU" dirty="0" smtClean="0"/>
              <a:t>(for stem cell transplantation)</a:t>
            </a:r>
            <a:endParaRPr lang="en-AU" dirty="0" smtClean="0"/>
          </a:p>
          <a:p>
            <a:r>
              <a:rPr lang="en-AU" dirty="0" smtClean="0"/>
              <a:t>Side effects:</a:t>
            </a:r>
          </a:p>
          <a:p>
            <a:pPr lvl="1"/>
            <a:r>
              <a:rPr lang="en-AU" dirty="0" smtClean="0"/>
              <a:t>Common: Mild to moderate bone pain</a:t>
            </a:r>
          </a:p>
          <a:p>
            <a:pPr lvl="1"/>
            <a:r>
              <a:rPr lang="en-AU" dirty="0" smtClean="0"/>
              <a:t>Serious: allergic reaction, splenic rupture, alveolar </a:t>
            </a:r>
            <a:r>
              <a:rPr lang="en-AU" dirty="0" err="1" smtClean="0"/>
              <a:t>haemorrhoage</a:t>
            </a:r>
            <a:r>
              <a:rPr lang="en-AU" dirty="0" smtClean="0"/>
              <a:t>, ARDS, haemoptysis, sickle cell crisis, GN</a:t>
            </a:r>
          </a:p>
          <a:p>
            <a:r>
              <a:rPr lang="en-AU" dirty="0" smtClean="0"/>
              <a:t>Subcutaneous injection (6mg) prefilled syringe x1</a:t>
            </a:r>
          </a:p>
          <a:p>
            <a:r>
              <a:rPr lang="en-AU" dirty="0" err="1" smtClean="0"/>
              <a:t>Neulasta</a:t>
            </a:r>
            <a:r>
              <a:rPr lang="en-AU" dirty="0" smtClean="0"/>
              <a:t> is </a:t>
            </a:r>
            <a:r>
              <a:rPr lang="en-AU" dirty="0" err="1" smtClean="0"/>
              <a:t>pegylated</a:t>
            </a:r>
            <a:r>
              <a:rPr lang="en-AU" dirty="0" smtClean="0"/>
              <a:t> (slow release) variant of </a:t>
            </a:r>
            <a:r>
              <a:rPr lang="en-AU" dirty="0" err="1" smtClean="0"/>
              <a:t>Neupogen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088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Effectiveness in ARS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Significant improvement in survival in a number of animal models:</a:t>
            </a:r>
          </a:p>
          <a:p>
            <a:pPr lvl="1"/>
            <a:r>
              <a:rPr lang="en-AU" dirty="0" smtClean="0"/>
              <a:t>Rhesus macaques</a:t>
            </a:r>
          </a:p>
          <a:p>
            <a:pPr lvl="1"/>
            <a:r>
              <a:rPr lang="en-AU" dirty="0" smtClean="0"/>
              <a:t>Pigs</a:t>
            </a:r>
          </a:p>
          <a:p>
            <a:pPr lvl="1"/>
            <a:r>
              <a:rPr lang="en-AU" dirty="0" smtClean="0"/>
              <a:t>Small animals</a:t>
            </a:r>
          </a:p>
          <a:p>
            <a:r>
              <a:rPr lang="en-AU" dirty="0" smtClean="0"/>
              <a:t>LD50 increases to approximately 7 </a:t>
            </a:r>
            <a:r>
              <a:rPr lang="en-AU" dirty="0" err="1" smtClean="0"/>
              <a:t>Gy</a:t>
            </a:r>
            <a:r>
              <a:rPr lang="en-AU" dirty="0"/>
              <a:t> </a:t>
            </a:r>
            <a:r>
              <a:rPr lang="en-AU" dirty="0" smtClean="0"/>
              <a:t>with G-CSF and to 9 with intensive care treatment</a:t>
            </a:r>
          </a:p>
          <a:p>
            <a:r>
              <a:rPr lang="en-AU" dirty="0" smtClean="0"/>
              <a:t>Coupled with stem cell transplantation, further increases in LD50 seen (&gt;10 </a:t>
            </a:r>
            <a:r>
              <a:rPr lang="en-AU" dirty="0" err="1" smtClean="0"/>
              <a:t>Gy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Other radiation related comorbidities become important at that point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27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Measures can be put in place for radiation workers to decrease risk of ARS</a:t>
            </a:r>
          </a:p>
          <a:p>
            <a:r>
              <a:rPr lang="en-AU" dirty="0" smtClean="0"/>
              <a:t>These have been shown to be clinically effective and safe</a:t>
            </a:r>
          </a:p>
          <a:p>
            <a:pPr lvl="1"/>
            <a:r>
              <a:rPr lang="en-AU" dirty="0" smtClean="0"/>
              <a:t>G-CSF</a:t>
            </a:r>
          </a:p>
          <a:p>
            <a:pPr lvl="1"/>
            <a:r>
              <a:rPr lang="en-AU" dirty="0" smtClean="0"/>
              <a:t>Stem cell transplant</a:t>
            </a:r>
          </a:p>
          <a:p>
            <a:r>
              <a:rPr lang="en-AU" dirty="0" smtClean="0"/>
              <a:t>For high risk activities, they are cost effective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89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Radiation Hazards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Non-ionising:</a:t>
            </a:r>
          </a:p>
          <a:p>
            <a:pPr lvl="1"/>
            <a:r>
              <a:rPr lang="en-AU" dirty="0" smtClean="0"/>
              <a:t>Electromagnetic spectrum</a:t>
            </a:r>
          </a:p>
          <a:p>
            <a:r>
              <a:rPr lang="en-AU" dirty="0" smtClean="0"/>
              <a:t>Ionising:</a:t>
            </a:r>
          </a:p>
          <a:p>
            <a:pPr lvl="1"/>
            <a:r>
              <a:rPr lang="en-AU" dirty="0" smtClean="0"/>
              <a:t>Alpha</a:t>
            </a:r>
          </a:p>
          <a:p>
            <a:pPr lvl="1"/>
            <a:r>
              <a:rPr lang="en-AU" dirty="0" smtClean="0"/>
              <a:t>Beta</a:t>
            </a:r>
          </a:p>
          <a:p>
            <a:pPr lvl="1"/>
            <a:r>
              <a:rPr lang="en-AU" dirty="0" smtClean="0"/>
              <a:t>Gamma</a:t>
            </a:r>
          </a:p>
          <a:p>
            <a:pPr lvl="1"/>
            <a:r>
              <a:rPr lang="en-AU" dirty="0" smtClean="0"/>
              <a:t>Neutron</a:t>
            </a:r>
          </a:p>
          <a:p>
            <a:pPr lvl="1"/>
            <a:r>
              <a:rPr lang="en-AU" dirty="0" smtClean="0"/>
              <a:t>X-radiation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707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Routes of Exposure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Direct exposure (line of sight)</a:t>
            </a:r>
          </a:p>
          <a:p>
            <a:r>
              <a:rPr lang="en-AU" dirty="0" smtClean="0"/>
              <a:t>Secondary exposure:</a:t>
            </a:r>
          </a:p>
          <a:p>
            <a:pPr lvl="1"/>
            <a:r>
              <a:rPr lang="en-AU" dirty="0" smtClean="0"/>
              <a:t>Inhalation</a:t>
            </a:r>
          </a:p>
          <a:p>
            <a:pPr lvl="1"/>
            <a:r>
              <a:rPr lang="en-AU" dirty="0" smtClean="0"/>
              <a:t>Ingestion</a:t>
            </a:r>
          </a:p>
          <a:p>
            <a:pPr lvl="1"/>
            <a:r>
              <a:rPr lang="en-AU" dirty="0" smtClean="0"/>
              <a:t>Contamination of skin</a:t>
            </a:r>
          </a:p>
          <a:p>
            <a:pPr lvl="1"/>
            <a:r>
              <a:rPr lang="en-AU" dirty="0" smtClean="0"/>
              <a:t>Penetrating traumatic wounds (radioactive shrapnel)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663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Line of sight from radioactive object</a:t>
            </a:r>
          </a:p>
          <a:p>
            <a:r>
              <a:rPr lang="en-AU" dirty="0" smtClean="0"/>
              <a:t>Degradation products (dust, fragments) from radioactive object</a:t>
            </a:r>
          </a:p>
          <a:p>
            <a:r>
              <a:rPr lang="en-AU" dirty="0" smtClean="0"/>
              <a:t>Incorporation into day to day substances (food chain, water supply)</a:t>
            </a:r>
          </a:p>
          <a:p>
            <a:r>
              <a:rPr lang="en-AU" dirty="0" smtClean="0"/>
              <a:t>Induced radioactivity (coupling)</a:t>
            </a:r>
          </a:p>
          <a:p>
            <a:r>
              <a:rPr lang="en-AU" dirty="0" smtClean="0"/>
              <a:t>Contamination (fallout, dispersal)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5000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7772400" cy="796925"/>
          </a:xfrm>
        </p:spPr>
        <p:txBody>
          <a:bodyPr/>
          <a:lstStyle/>
          <a:p>
            <a:r>
              <a:rPr lang="en-AU" altLang="en-US" smtClean="0"/>
              <a:t>Radiological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125538"/>
            <a:ext cx="4513263" cy="5180012"/>
          </a:xfrm>
          <a:solidFill>
            <a:schemeClr val="bg1">
              <a:lumMod val="50000"/>
              <a:alpha val="25098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AU" sz="2400" b="1" dirty="0" smtClean="0"/>
              <a:t>The University Seven:</a:t>
            </a:r>
          </a:p>
          <a:p>
            <a:pPr lvl="1">
              <a:defRPr/>
            </a:pPr>
            <a:r>
              <a:rPr lang="en-AU" sz="2000" baseline="30000" dirty="0" smtClean="0"/>
              <a:t>3</a:t>
            </a:r>
            <a:r>
              <a:rPr lang="en-AU" sz="2000" dirty="0" smtClean="0"/>
              <a:t>H, </a:t>
            </a:r>
            <a:r>
              <a:rPr lang="en-AU" sz="2000" baseline="30000" dirty="0" smtClean="0"/>
              <a:t>14</a:t>
            </a:r>
            <a:r>
              <a:rPr lang="en-AU" sz="2000" dirty="0" smtClean="0"/>
              <a:t>C, </a:t>
            </a:r>
            <a:r>
              <a:rPr lang="en-AU" sz="2000" baseline="30000" dirty="0" smtClean="0"/>
              <a:t>32</a:t>
            </a:r>
            <a:r>
              <a:rPr lang="en-AU" sz="2000" dirty="0" smtClean="0"/>
              <a:t>P, </a:t>
            </a:r>
            <a:r>
              <a:rPr lang="en-AU" sz="2000" baseline="30000" dirty="0" smtClean="0"/>
              <a:t>60</a:t>
            </a:r>
            <a:r>
              <a:rPr lang="en-AU" sz="2000" dirty="0" smtClean="0"/>
              <a:t>Co, </a:t>
            </a:r>
            <a:r>
              <a:rPr lang="en-AU" sz="2000" baseline="30000" dirty="0" smtClean="0"/>
              <a:t>125</a:t>
            </a:r>
            <a:r>
              <a:rPr lang="en-AU" sz="2000" dirty="0" smtClean="0"/>
              <a:t>I, </a:t>
            </a:r>
            <a:r>
              <a:rPr lang="en-AU" sz="2000" baseline="30000" dirty="0" smtClean="0"/>
              <a:t>131</a:t>
            </a:r>
            <a:r>
              <a:rPr lang="en-AU" sz="2000" dirty="0" smtClean="0"/>
              <a:t>I, </a:t>
            </a:r>
            <a:r>
              <a:rPr lang="en-AU" sz="2000" baseline="30000" dirty="0" smtClean="0"/>
              <a:t>252</a:t>
            </a:r>
            <a:r>
              <a:rPr lang="en-AU" sz="2000" dirty="0" smtClean="0"/>
              <a:t>Cf</a:t>
            </a:r>
          </a:p>
          <a:p>
            <a:pPr lvl="1">
              <a:defRPr/>
            </a:pPr>
            <a:r>
              <a:rPr lang="en-AU" sz="2000" dirty="0" smtClean="0"/>
              <a:t>Isotope labelling/Research purposes (e.g. biochemistry)</a:t>
            </a:r>
          </a:p>
          <a:p>
            <a:pPr>
              <a:defRPr/>
            </a:pPr>
            <a:r>
              <a:rPr lang="en-AU" sz="2400" b="1" dirty="0" smtClean="0"/>
              <a:t>The Industrial Three:</a:t>
            </a:r>
          </a:p>
          <a:p>
            <a:pPr lvl="1">
              <a:defRPr/>
            </a:pPr>
            <a:r>
              <a:rPr lang="en-AU" sz="2000" baseline="30000" dirty="0" smtClean="0"/>
              <a:t>192</a:t>
            </a:r>
            <a:r>
              <a:rPr lang="en-AU" sz="2000" dirty="0" smtClean="0"/>
              <a:t>Ir, </a:t>
            </a:r>
            <a:r>
              <a:rPr lang="en-AU" sz="2000" baseline="30000" dirty="0" smtClean="0"/>
              <a:t>137</a:t>
            </a:r>
            <a:r>
              <a:rPr lang="en-AU" sz="2000" dirty="0" smtClean="0"/>
              <a:t>Cs, </a:t>
            </a:r>
            <a:r>
              <a:rPr lang="en-AU" sz="2000" baseline="30000" dirty="0" smtClean="0"/>
              <a:t>60</a:t>
            </a:r>
            <a:r>
              <a:rPr lang="en-AU" sz="2000" dirty="0" smtClean="0"/>
              <a:t>Co</a:t>
            </a:r>
          </a:p>
          <a:p>
            <a:pPr lvl="1">
              <a:defRPr/>
            </a:pPr>
            <a:r>
              <a:rPr lang="en-AU" sz="2000" dirty="0" smtClean="0"/>
              <a:t>Industrial scale X-Rays, Food Sterilisation</a:t>
            </a:r>
          </a:p>
          <a:p>
            <a:pPr>
              <a:defRPr/>
            </a:pPr>
            <a:r>
              <a:rPr lang="en-AU" sz="2400" b="1" dirty="0" smtClean="0"/>
              <a:t>The Military Four:</a:t>
            </a:r>
          </a:p>
          <a:p>
            <a:pPr lvl="1">
              <a:defRPr/>
            </a:pPr>
            <a:r>
              <a:rPr lang="en-AU" sz="2000" baseline="30000" dirty="0" smtClean="0"/>
              <a:t>3</a:t>
            </a:r>
            <a:r>
              <a:rPr lang="en-AU" sz="2000" dirty="0" smtClean="0"/>
              <a:t>H, </a:t>
            </a:r>
            <a:r>
              <a:rPr lang="en-AU" sz="2000" baseline="30000" dirty="0" smtClean="0"/>
              <a:t>235</a:t>
            </a:r>
            <a:r>
              <a:rPr lang="en-AU" sz="2000" dirty="0" smtClean="0"/>
              <a:t>U, </a:t>
            </a:r>
            <a:r>
              <a:rPr lang="en-AU" sz="2000" baseline="30000" dirty="0" smtClean="0"/>
              <a:t>239</a:t>
            </a:r>
            <a:r>
              <a:rPr lang="en-AU" sz="2000" dirty="0" smtClean="0"/>
              <a:t>Pu, </a:t>
            </a:r>
            <a:r>
              <a:rPr lang="en-AU" sz="2000" baseline="30000" dirty="0" smtClean="0"/>
              <a:t>241</a:t>
            </a:r>
            <a:r>
              <a:rPr lang="en-AU" sz="2000" dirty="0" smtClean="0"/>
              <a:t>Am</a:t>
            </a:r>
          </a:p>
          <a:p>
            <a:pPr lvl="1">
              <a:defRPr/>
            </a:pPr>
            <a:r>
              <a:rPr lang="en-AU" sz="2000" dirty="0" smtClean="0"/>
              <a:t>Nuclear Weapons Development and Manufacture</a:t>
            </a:r>
            <a:endParaRPr lang="en-AU" sz="2000" dirty="0"/>
          </a:p>
        </p:txBody>
      </p:sp>
      <p:pic>
        <p:nvPicPr>
          <p:cNvPr id="26628" name="Picture 2" descr="russian nuclear weap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222875"/>
            <a:ext cx="23733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upload.wikimedia.org/wikipedia/commons/thumb/d/d1/Teletherapy_Capsule2.svg/300px-Teletherapy_Capsule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276600"/>
            <a:ext cx="149383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static.coleparmer.com/large_images/86469_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2409"/>
          <a:stretch>
            <a:fillRect/>
          </a:stretch>
        </p:blipFill>
        <p:spPr bwMode="auto">
          <a:xfrm>
            <a:off x="6588125" y="655638"/>
            <a:ext cx="23701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http://www.thesleuthjournal.com/wp-content/uploads/2013/04/nuclear_react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r="9322"/>
          <a:stretch>
            <a:fillRect/>
          </a:stretch>
        </p:blipFill>
        <p:spPr bwMode="auto">
          <a:xfrm>
            <a:off x="5588000" y="3276600"/>
            <a:ext cx="17287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6305550" y="2898775"/>
            <a:ext cx="2741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100">
                <a:solidFill>
                  <a:schemeClr val="tx1"/>
                </a:solidFill>
                <a:latin typeface="Arial" panose="020B0604020202020204" pitchFamily="34" charset="0"/>
              </a:rPr>
              <a:t>Universities and Research Organisations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8362950" y="4764088"/>
            <a:ext cx="684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100">
                <a:solidFill>
                  <a:schemeClr val="tx1"/>
                </a:solidFill>
                <a:latin typeface="Arial" panose="020B0604020202020204" pitchFamily="34" charset="0"/>
              </a:rPr>
              <a:t>Industry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5419725" y="6445250"/>
            <a:ext cx="3624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100">
                <a:solidFill>
                  <a:schemeClr val="tx1"/>
                </a:solidFill>
                <a:latin typeface="Arial" panose="020B0604020202020204" pitchFamily="34" charset="0"/>
              </a:rPr>
              <a:t>Nuclear weapons R&amp;D, manufacture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4062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Radiation/Radioactivity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Becquerel (</a:t>
            </a:r>
            <a:r>
              <a:rPr lang="en-AU" dirty="0" err="1" smtClean="0"/>
              <a:t>Bq</a:t>
            </a:r>
            <a:r>
              <a:rPr lang="en-AU" dirty="0" smtClean="0"/>
              <a:t>) is SI unit for activity</a:t>
            </a:r>
          </a:p>
          <a:p>
            <a:pPr lvl="1"/>
            <a:r>
              <a:rPr lang="en-AU" dirty="0" smtClean="0"/>
              <a:t>1 </a:t>
            </a:r>
            <a:r>
              <a:rPr lang="en-AU" dirty="0" err="1" smtClean="0"/>
              <a:t>Bq</a:t>
            </a:r>
            <a:r>
              <a:rPr lang="en-AU" dirty="0" smtClean="0"/>
              <a:t> = 1 disintegration/second</a:t>
            </a:r>
          </a:p>
          <a:p>
            <a:r>
              <a:rPr lang="en-AU" dirty="0" err="1" smtClean="0"/>
              <a:t>Gray</a:t>
            </a:r>
            <a:r>
              <a:rPr lang="en-AU" dirty="0" smtClean="0"/>
              <a:t> (</a:t>
            </a:r>
            <a:r>
              <a:rPr lang="en-AU" dirty="0" err="1" smtClean="0"/>
              <a:t>Gy</a:t>
            </a:r>
            <a:r>
              <a:rPr lang="en-AU" dirty="0" smtClean="0"/>
              <a:t>) is the SI unit for energy absorbed per kg</a:t>
            </a:r>
          </a:p>
          <a:p>
            <a:pPr lvl="1"/>
            <a:r>
              <a:rPr lang="en-AU" dirty="0" smtClean="0"/>
              <a:t>1 </a:t>
            </a:r>
            <a:r>
              <a:rPr lang="en-AU" dirty="0" err="1" smtClean="0"/>
              <a:t>Gy</a:t>
            </a:r>
            <a:r>
              <a:rPr lang="en-AU" dirty="0" smtClean="0"/>
              <a:t> = 1 J/kg</a:t>
            </a:r>
          </a:p>
          <a:p>
            <a:r>
              <a:rPr lang="en-AU" dirty="0" smtClean="0"/>
              <a:t>Sievert (</a:t>
            </a:r>
            <a:r>
              <a:rPr lang="en-AU" dirty="0" err="1" smtClean="0"/>
              <a:t>Sv</a:t>
            </a:r>
            <a:r>
              <a:rPr lang="en-AU" dirty="0" smtClean="0"/>
              <a:t>) is the SI unit for biological effect/equivalent dose.</a:t>
            </a:r>
          </a:p>
          <a:p>
            <a:pPr lvl="1"/>
            <a:r>
              <a:rPr lang="en-AU" dirty="0" smtClean="0"/>
              <a:t>Accounts for different tissue sensitivities to radiation</a:t>
            </a:r>
          </a:p>
          <a:p>
            <a:pPr lvl="1"/>
            <a:r>
              <a:rPr lang="en-AU" dirty="0" smtClean="0"/>
              <a:t>Accounts for different susceptibilities to radiation types</a:t>
            </a:r>
          </a:p>
          <a:p>
            <a:pPr lvl="1"/>
            <a:r>
              <a:rPr lang="en-AU" dirty="0" smtClean="0"/>
              <a:t>1 </a:t>
            </a:r>
            <a:r>
              <a:rPr lang="en-AU" dirty="0" err="1" smtClean="0"/>
              <a:t>Gy</a:t>
            </a:r>
            <a:r>
              <a:rPr lang="en-AU" dirty="0" smtClean="0"/>
              <a:t> of whole body gamma irradiation = 1 </a:t>
            </a:r>
            <a:r>
              <a:rPr lang="en-AU" dirty="0" err="1" smtClean="0"/>
              <a:t>Sv</a:t>
            </a:r>
            <a:endParaRPr lang="en-AU" dirty="0" smtClean="0"/>
          </a:p>
          <a:p>
            <a:pPr lvl="1"/>
            <a:r>
              <a:rPr lang="en-AU" dirty="0" smtClean="0"/>
              <a:t>RBE (</a:t>
            </a:r>
            <a:r>
              <a:rPr lang="en-AU" dirty="0" err="1" smtClean="0"/>
              <a:t>Sv</a:t>
            </a:r>
            <a:r>
              <a:rPr lang="en-AU" dirty="0" smtClean="0"/>
              <a:t>) = weighting factor x Dose (</a:t>
            </a:r>
            <a:r>
              <a:rPr lang="en-AU" dirty="0" err="1" smtClean="0"/>
              <a:t>Gy</a:t>
            </a:r>
            <a:r>
              <a:rPr lang="en-A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380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Acute Radiation Sickness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4" y="1423892"/>
            <a:ext cx="6347714" cy="1645879"/>
          </a:xfrm>
        </p:spPr>
        <p:txBody>
          <a:bodyPr/>
          <a:lstStyle/>
          <a:p>
            <a:r>
              <a:rPr lang="en-AU" dirty="0" smtClean="0"/>
              <a:t>&lt; 1 </a:t>
            </a:r>
            <a:r>
              <a:rPr lang="en-AU" dirty="0" err="1" smtClean="0"/>
              <a:t>Gy</a:t>
            </a:r>
            <a:r>
              <a:rPr lang="en-AU" dirty="0" smtClean="0"/>
              <a:t> = </a:t>
            </a:r>
            <a:r>
              <a:rPr lang="en-AU" dirty="0" smtClean="0"/>
              <a:t>no illness, biochemical change</a:t>
            </a:r>
          </a:p>
          <a:p>
            <a:r>
              <a:rPr lang="en-AU" dirty="0" smtClean="0"/>
              <a:t>&gt; 1</a:t>
            </a:r>
            <a:r>
              <a:rPr lang="en-AU" dirty="0" smtClean="0"/>
              <a:t> </a:t>
            </a:r>
            <a:r>
              <a:rPr lang="en-AU" dirty="0" err="1" smtClean="0"/>
              <a:t>Gy</a:t>
            </a:r>
            <a:r>
              <a:rPr lang="en-AU" dirty="0" smtClean="0"/>
              <a:t> = </a:t>
            </a:r>
            <a:r>
              <a:rPr lang="en-AU" dirty="0" err="1" smtClean="0"/>
              <a:t>Haemopoietic</a:t>
            </a:r>
            <a:r>
              <a:rPr lang="en-AU" dirty="0" smtClean="0"/>
              <a:t> Syndrome</a:t>
            </a:r>
          </a:p>
          <a:p>
            <a:r>
              <a:rPr lang="en-AU" dirty="0" smtClean="0"/>
              <a:t>&gt; 6</a:t>
            </a:r>
            <a:r>
              <a:rPr lang="en-AU" dirty="0" smtClean="0"/>
              <a:t> </a:t>
            </a:r>
            <a:r>
              <a:rPr lang="en-AU" dirty="0" err="1" smtClean="0"/>
              <a:t>Gy</a:t>
            </a:r>
            <a:r>
              <a:rPr lang="en-AU" dirty="0" smtClean="0"/>
              <a:t> = </a:t>
            </a:r>
            <a:r>
              <a:rPr lang="en-AU" dirty="0" smtClean="0"/>
              <a:t>Gastrointestinal Syndrome</a:t>
            </a:r>
          </a:p>
          <a:p>
            <a:r>
              <a:rPr lang="en-AU" dirty="0" smtClean="0"/>
              <a:t>&gt; 10 </a:t>
            </a:r>
            <a:r>
              <a:rPr lang="en-AU" dirty="0" err="1" smtClean="0"/>
              <a:t>Gy</a:t>
            </a:r>
            <a:r>
              <a:rPr lang="en-AU" dirty="0" smtClean="0"/>
              <a:t> </a:t>
            </a:r>
            <a:r>
              <a:rPr lang="en-AU" dirty="0" smtClean="0"/>
              <a:t>= </a:t>
            </a:r>
            <a:r>
              <a:rPr lang="en-AU" dirty="0" smtClean="0"/>
              <a:t>Neurovascular Syndrome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51" t="20273" r="10808" b="17788"/>
          <a:stretch/>
        </p:blipFill>
        <p:spPr>
          <a:xfrm>
            <a:off x="2067338" y="3168336"/>
            <a:ext cx="4889974" cy="33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Toxicology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LD</a:t>
            </a:r>
            <a:r>
              <a:rPr lang="en-AU" baseline="-25000" dirty="0" smtClean="0"/>
              <a:t>50/60</a:t>
            </a:r>
            <a:r>
              <a:rPr lang="en-AU" dirty="0" smtClean="0"/>
              <a:t> = 4.1 </a:t>
            </a:r>
            <a:r>
              <a:rPr lang="en-AU" dirty="0" err="1" smtClean="0"/>
              <a:t>Gy</a:t>
            </a:r>
            <a:r>
              <a:rPr lang="en-AU" dirty="0" smtClean="0"/>
              <a:t> </a:t>
            </a:r>
            <a:r>
              <a:rPr lang="en-AU" dirty="0" smtClean="0">
                <a:sym typeface="Symbol" panose="05050102010706020507" pitchFamily="18" charset="2"/>
              </a:rPr>
              <a:t>(95% confidence interval 2.55 - 5.5)</a:t>
            </a:r>
            <a:endParaRPr lang="en-AU" dirty="0" smtClean="0"/>
          </a:p>
          <a:p>
            <a:r>
              <a:rPr lang="en-AU" dirty="0" smtClean="0"/>
              <a:t>Similar results </a:t>
            </a:r>
            <a:r>
              <a:rPr lang="en-AU" dirty="0" smtClean="0"/>
              <a:t>in </a:t>
            </a:r>
            <a:r>
              <a:rPr lang="en-AU" dirty="0" smtClean="0"/>
              <a:t>animals</a:t>
            </a:r>
          </a:p>
          <a:p>
            <a:r>
              <a:rPr lang="en-AU" dirty="0" smtClean="0"/>
              <a:t>Does not factor heavy metal toxicity</a:t>
            </a:r>
            <a:endParaRPr lang="en-AU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8" y="6125029"/>
            <a:ext cx="6347714" cy="5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 smtClean="0"/>
              <a:t>Anno et al 2003, Health </a:t>
            </a:r>
            <a:r>
              <a:rPr lang="en-AU" sz="1200" dirty="0"/>
              <a:t>Phys. 84(5):565–575; 2003</a:t>
            </a:r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237058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Phases of Illness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Prodrome</a:t>
            </a:r>
            <a:endParaRPr lang="en-AU" dirty="0" smtClean="0"/>
          </a:p>
          <a:p>
            <a:pPr lvl="1"/>
            <a:r>
              <a:rPr lang="en-AU" dirty="0" smtClean="0"/>
              <a:t>Initial symptoms</a:t>
            </a:r>
          </a:p>
          <a:p>
            <a:pPr lvl="1"/>
            <a:r>
              <a:rPr lang="en-AU" dirty="0" smtClean="0"/>
              <a:t>Within 24 hours</a:t>
            </a:r>
          </a:p>
          <a:p>
            <a:pPr lvl="1"/>
            <a:r>
              <a:rPr lang="en-AU" dirty="0" smtClean="0"/>
              <a:t>Vomiting, nausea, diarrhoea</a:t>
            </a:r>
            <a:endParaRPr lang="en-AU" dirty="0" smtClean="0"/>
          </a:p>
          <a:p>
            <a:r>
              <a:rPr lang="en-AU" dirty="0" smtClean="0"/>
              <a:t>Latent</a:t>
            </a:r>
          </a:p>
          <a:p>
            <a:pPr lvl="1"/>
            <a:r>
              <a:rPr lang="en-AU" dirty="0" smtClean="0"/>
              <a:t>Resolution of symptoms for up to 3 weeks</a:t>
            </a:r>
            <a:endParaRPr lang="en-AU" dirty="0" smtClean="0"/>
          </a:p>
          <a:p>
            <a:r>
              <a:rPr lang="en-AU" dirty="0" smtClean="0"/>
              <a:t>Manifest</a:t>
            </a:r>
          </a:p>
          <a:p>
            <a:pPr lvl="1"/>
            <a:r>
              <a:rPr lang="en-AU" dirty="0" smtClean="0"/>
              <a:t>Risk of sepsis, overwhelming infection, comorbidities</a:t>
            </a:r>
          </a:p>
          <a:p>
            <a:pPr lvl="1"/>
            <a:r>
              <a:rPr lang="en-AU" dirty="0" smtClean="0"/>
              <a:t>Bleeding risk - </a:t>
            </a:r>
            <a:r>
              <a:rPr lang="en-AU" dirty="0" err="1" smtClean="0"/>
              <a:t>thrombocytopaenia</a:t>
            </a:r>
            <a:endParaRPr lang="en-AU" dirty="0" smtClean="0"/>
          </a:p>
          <a:p>
            <a:r>
              <a:rPr lang="en-AU" dirty="0" smtClean="0"/>
              <a:t>Resolution/Death</a:t>
            </a:r>
          </a:p>
          <a:p>
            <a:pPr lvl="1"/>
            <a:r>
              <a:rPr lang="en-AU" dirty="0" smtClean="0"/>
              <a:t>By </a:t>
            </a:r>
            <a:r>
              <a:rPr lang="en-AU" dirty="0" smtClean="0"/>
              <a:t>3 months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548993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675</Words>
  <Application>Microsoft Office PowerPoint</Application>
  <PresentationFormat>On-screen Show (4:3)</PresentationFormat>
  <Paragraphs>137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Trebuchet MS</vt:lpstr>
      <vt:lpstr>Wingdings 3</vt:lpstr>
      <vt:lpstr>Facet</vt:lpstr>
      <vt:lpstr>Risk Managing Acute Ionising Radiation Exposure</vt:lpstr>
      <vt:lpstr>Radiation Hazards</vt:lpstr>
      <vt:lpstr>Routes of Exposure</vt:lpstr>
      <vt:lpstr>Sources</vt:lpstr>
      <vt:lpstr>Radiological Agents</vt:lpstr>
      <vt:lpstr>Radiation/Radioactivity</vt:lpstr>
      <vt:lpstr>Acute Radiation Sickness</vt:lpstr>
      <vt:lpstr>Toxicology</vt:lpstr>
      <vt:lpstr>Phases of Illness</vt:lpstr>
      <vt:lpstr>PowerPoint Presentation</vt:lpstr>
      <vt:lpstr>Risk Controls - Traditional</vt:lpstr>
      <vt:lpstr>PowerPoint Presentation</vt:lpstr>
      <vt:lpstr>Consequence Management - Traditional</vt:lpstr>
      <vt:lpstr>Neulasta (pegfilgrastim) Neupogen (filgrastim)</vt:lpstr>
      <vt:lpstr>Effectiveness in ARS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Risks of Acute Radiation Exposure</dc:title>
  <dc:creator>David Heslop</dc:creator>
  <cp:lastModifiedBy>David Heslop</cp:lastModifiedBy>
  <cp:revision>17</cp:revision>
  <dcterms:created xsi:type="dcterms:W3CDTF">2015-11-01T02:14:18Z</dcterms:created>
  <dcterms:modified xsi:type="dcterms:W3CDTF">2015-11-02T03:10:06Z</dcterms:modified>
</cp:coreProperties>
</file>